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Lst>
  <p:sldSz cy="6858000" cx="12192000"/>
  <p:notesSz cx="6858000" cy="9144000"/>
  <p:embeddedFontLst>
    <p:embeddedFont>
      <p:font typeface="Roboto"/>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2" roundtripDataSignature="AMtx7mhl7o43yk39LmL8nvO5dS/yRQezV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font" Target="fonts/Roboto-boldItalic.fntdata"/><Relationship Id="rId10" Type="http://schemas.openxmlformats.org/officeDocument/2006/relationships/font" Target="fonts/Roboto-italic.fntdata"/><Relationship Id="rId12" Type="http://customschemas.google.com/relationships/presentationmetadata" Target="metadata"/><Relationship Id="rId9" Type="http://schemas.openxmlformats.org/officeDocument/2006/relationships/font" Target="fonts/Roboto-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01ae9a4a46_3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01ae9a4a46_3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01ae9a4a46_3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01ae9a4a46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4" name="Shape 14"/>
        <p:cNvGrpSpPr/>
        <p:nvPr/>
      </p:nvGrpSpPr>
      <p:grpSpPr>
        <a:xfrm>
          <a:off x="0" y="0"/>
          <a:ext cx="0" cy="0"/>
          <a:chOff x="0" y="0"/>
          <a:chExt cx="0" cy="0"/>
        </a:xfrm>
      </p:grpSpPr>
      <p:sp>
        <p:nvSpPr>
          <p:cNvPr id="15" name="Google Shape;15;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 name="Google Shape;17;p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3" name="Shape 83"/>
        <p:cNvGrpSpPr/>
        <p:nvPr/>
      </p:nvGrpSpPr>
      <p:grpSpPr>
        <a:xfrm>
          <a:off x="0" y="0"/>
          <a:ext cx="0" cy="0"/>
          <a:chOff x="0" y="0"/>
          <a:chExt cx="0" cy="0"/>
        </a:xfrm>
      </p:grpSpPr>
      <p:sp>
        <p:nvSpPr>
          <p:cNvPr id="84" name="Google Shape;84;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2"/>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13"/>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3"/>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3"/>
          <p:cNvSpPr txBox="1"/>
          <p:nvPr>
            <p:ph type="title"/>
          </p:nvPr>
        </p:nvSpPr>
        <p:spPr>
          <a:xfrm rot="5400000">
            <a:off x="7159401" y="1977801"/>
            <a:ext cx="5759898"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3"/>
          <p:cNvSpPr txBox="1"/>
          <p:nvPr>
            <p:ph idx="1" type="body"/>
          </p:nvPr>
        </p:nvSpPr>
        <p:spPr>
          <a:xfrm rot="5400000">
            <a:off x="1825401" y="-574899"/>
            <a:ext cx="5759898"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0" name="Shape 20"/>
        <p:cNvGrpSpPr/>
        <p:nvPr/>
      </p:nvGrpSpPr>
      <p:grpSpPr>
        <a:xfrm>
          <a:off x="0" y="0"/>
          <a:ext cx="0" cy="0"/>
          <a:chOff x="0" y="0"/>
          <a:chExt cx="0" cy="0"/>
        </a:xfrm>
      </p:grpSpPr>
      <p:sp>
        <p:nvSpPr>
          <p:cNvPr id="21" name="Google Shape;21;p4"/>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p:nvPr/>
        </p:nvSpPr>
        <p:spPr>
          <a:xfrm>
            <a:off x="1" y="6334316"/>
            <a:ext cx="12192000" cy="6648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1" type="subTitle"/>
          </p:nvPr>
        </p:nvSpPr>
        <p:spPr>
          <a:xfrm>
            <a:off x="1100051" y="4455621"/>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5" name="Google Shape;25;p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28" name="Google Shape;28;p4"/>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5"/>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5"/>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5"/>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37" name="Google Shape;37;p5"/>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6"/>
          <p:cNvSpPr txBox="1"/>
          <p:nvPr>
            <p:ph idx="1" type="body"/>
          </p:nvPr>
        </p:nvSpPr>
        <p:spPr>
          <a:xfrm>
            <a:off x="1097280" y="1845734"/>
            <a:ext cx="4937760" cy="4023359"/>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6"/>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7"/>
          <p:cNvSpPr txBox="1"/>
          <p:nvPr>
            <p:ph idx="2" type="body"/>
          </p:nvPr>
        </p:nvSpPr>
        <p:spPr>
          <a:xfrm>
            <a:off x="1097280" y="2582335"/>
            <a:ext cx="493776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7"/>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7"/>
          <p:cNvSpPr txBox="1"/>
          <p:nvPr>
            <p:ph idx="4" type="body"/>
          </p:nvPr>
        </p:nvSpPr>
        <p:spPr>
          <a:xfrm>
            <a:off x="6217920" y="2582334"/>
            <a:ext cx="493776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9" name="Shape 59"/>
        <p:cNvGrpSpPr/>
        <p:nvPr/>
      </p:nvGrpSpPr>
      <p:grpSpPr>
        <a:xfrm>
          <a:off x="0" y="0"/>
          <a:ext cx="0" cy="0"/>
          <a:chOff x="0" y="0"/>
          <a:chExt cx="0" cy="0"/>
        </a:xfrm>
      </p:grpSpPr>
      <p:sp>
        <p:nvSpPr>
          <p:cNvPr id="60" name="Google Shape;60;p9"/>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9"/>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65" name="Shape 65"/>
        <p:cNvGrpSpPr/>
        <p:nvPr/>
      </p:nvGrpSpPr>
      <p:grpSpPr>
        <a:xfrm>
          <a:off x="0" y="0"/>
          <a:ext cx="0" cy="0"/>
          <a:chOff x="0" y="0"/>
          <a:chExt cx="0" cy="0"/>
        </a:xfrm>
      </p:grpSpPr>
      <p:sp>
        <p:nvSpPr>
          <p:cNvPr id="66" name="Google Shape;66;p10"/>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0"/>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0"/>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0"/>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10"/>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10"/>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Calibri"/>
                <a:ea typeface="Calibri"/>
                <a:cs typeface="Calibri"/>
                <a:sym typeface="Calibri"/>
              </a:defRPr>
            </a:lvl1pPr>
            <a:lvl2pPr indent="0" lvl="1" marL="0" algn="r">
              <a:spcBef>
                <a:spcPts val="0"/>
              </a:spcBef>
              <a:buNone/>
              <a:defRPr sz="1050">
                <a:solidFill>
                  <a:schemeClr val="dk2"/>
                </a:solidFill>
                <a:latin typeface="Calibri"/>
                <a:ea typeface="Calibri"/>
                <a:cs typeface="Calibri"/>
                <a:sym typeface="Calibri"/>
              </a:defRPr>
            </a:lvl2pPr>
            <a:lvl3pPr indent="0" lvl="2" marL="0" algn="r">
              <a:spcBef>
                <a:spcPts val="0"/>
              </a:spcBef>
              <a:buNone/>
              <a:defRPr sz="1050">
                <a:solidFill>
                  <a:schemeClr val="dk2"/>
                </a:solidFill>
                <a:latin typeface="Calibri"/>
                <a:ea typeface="Calibri"/>
                <a:cs typeface="Calibri"/>
                <a:sym typeface="Calibri"/>
              </a:defRPr>
            </a:lvl3pPr>
            <a:lvl4pPr indent="0" lvl="3" marL="0" algn="r">
              <a:spcBef>
                <a:spcPts val="0"/>
              </a:spcBef>
              <a:buNone/>
              <a:defRPr sz="1050">
                <a:solidFill>
                  <a:schemeClr val="dk2"/>
                </a:solidFill>
                <a:latin typeface="Calibri"/>
                <a:ea typeface="Calibri"/>
                <a:cs typeface="Calibri"/>
                <a:sym typeface="Calibri"/>
              </a:defRPr>
            </a:lvl4pPr>
            <a:lvl5pPr indent="0" lvl="4" marL="0" algn="r">
              <a:spcBef>
                <a:spcPts val="0"/>
              </a:spcBef>
              <a:buNone/>
              <a:defRPr sz="1050">
                <a:solidFill>
                  <a:schemeClr val="dk2"/>
                </a:solidFill>
                <a:latin typeface="Calibri"/>
                <a:ea typeface="Calibri"/>
                <a:cs typeface="Calibri"/>
                <a:sym typeface="Calibri"/>
              </a:defRPr>
            </a:lvl5pPr>
            <a:lvl6pPr indent="0" lvl="5" marL="0" algn="r">
              <a:spcBef>
                <a:spcPts val="0"/>
              </a:spcBef>
              <a:buNone/>
              <a:defRPr sz="1050">
                <a:solidFill>
                  <a:schemeClr val="dk2"/>
                </a:solidFill>
                <a:latin typeface="Calibri"/>
                <a:ea typeface="Calibri"/>
                <a:cs typeface="Calibri"/>
                <a:sym typeface="Calibri"/>
              </a:defRPr>
            </a:lvl6pPr>
            <a:lvl7pPr indent="0" lvl="6" marL="0" algn="r">
              <a:spcBef>
                <a:spcPts val="0"/>
              </a:spcBef>
              <a:buNone/>
              <a:defRPr sz="1050">
                <a:solidFill>
                  <a:schemeClr val="dk2"/>
                </a:solidFill>
                <a:latin typeface="Calibri"/>
                <a:ea typeface="Calibri"/>
                <a:cs typeface="Calibri"/>
                <a:sym typeface="Calibri"/>
              </a:defRPr>
            </a:lvl7pPr>
            <a:lvl8pPr indent="0" lvl="7" marL="0" algn="r">
              <a:spcBef>
                <a:spcPts val="0"/>
              </a:spcBef>
              <a:buNone/>
              <a:defRPr sz="1050">
                <a:solidFill>
                  <a:schemeClr val="dk2"/>
                </a:solidFill>
                <a:latin typeface="Calibri"/>
                <a:ea typeface="Calibri"/>
                <a:cs typeface="Calibri"/>
                <a:sym typeface="Calibri"/>
              </a:defRPr>
            </a:lvl8pPr>
            <a:lvl9pPr indent="0" lvl="8" marL="0" algn="r">
              <a:spcBef>
                <a:spcPts val="0"/>
              </a:spcBef>
              <a:buNone/>
              <a:defRPr sz="1050">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4" name="Shape 74"/>
        <p:cNvGrpSpPr/>
        <p:nvPr/>
      </p:nvGrpSpPr>
      <p:grpSpPr>
        <a:xfrm>
          <a:off x="0" y="0"/>
          <a:ext cx="0" cy="0"/>
          <a:chOff x="0" y="0"/>
          <a:chExt cx="0" cy="0"/>
        </a:xfrm>
      </p:grpSpPr>
      <p:sp>
        <p:nvSpPr>
          <p:cNvPr id="75" name="Google Shape;75;p11"/>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1"/>
          <p:cNvSpPr txBox="1"/>
          <p:nvPr>
            <p:ph type="title"/>
          </p:nvPr>
        </p:nvSpPr>
        <p:spPr>
          <a:xfrm>
            <a:off x="1097280" y="5074920"/>
            <a:ext cx="10113645"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1"/>
          <p:cNvSpPr/>
          <p:nvPr>
            <p:ph idx="2" type="pic"/>
          </p:nvPr>
        </p:nvSpPr>
        <p:spPr>
          <a:xfrm>
            <a:off x="15" y="0"/>
            <a:ext cx="12191985" cy="4915076"/>
          </a:xfrm>
          <a:prstGeom prst="rect">
            <a:avLst/>
          </a:prstGeom>
          <a:solidFill>
            <a:srgbClr val="B1C5D7"/>
          </a:solidFill>
          <a:ln>
            <a:noFill/>
          </a:ln>
        </p:spPr>
      </p:sp>
      <p:sp>
        <p:nvSpPr>
          <p:cNvPr id="79" name="Google Shape;79;p11"/>
          <p:cNvSpPr txBox="1"/>
          <p:nvPr>
            <p:ph idx="1" type="body"/>
          </p:nvPr>
        </p:nvSpPr>
        <p:spPr>
          <a:xfrm>
            <a:off x="1097280" y="5907024"/>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2"/>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2"/>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3" name="Google Shape;13;p2"/>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Power BI Training</a:t>
            </a:r>
            <a:endParaRPr/>
          </a:p>
        </p:txBody>
      </p:sp>
      <p:sp>
        <p:nvSpPr>
          <p:cNvPr id="102" name="Google Shape;102;p1"/>
          <p:cNvSpPr txBox="1"/>
          <p:nvPr>
            <p:ph idx="1" type="body"/>
          </p:nvPr>
        </p:nvSpPr>
        <p:spPr>
          <a:xfrm>
            <a:off x="1097280" y="1872628"/>
            <a:ext cx="10058400" cy="4023360"/>
          </a:xfrm>
          <a:prstGeom prst="rect">
            <a:avLst/>
          </a:prstGeom>
          <a:noFill/>
          <a:ln>
            <a:noFill/>
          </a:ln>
        </p:spPr>
        <p:txBody>
          <a:bodyPr anchorCtr="0" anchor="t" bIns="45700" lIns="0" spcFirstLastPara="1" rIns="0" wrap="square" tIns="45700">
            <a:normAutofit fontScale="85000" lnSpcReduction="20000"/>
          </a:bodyPr>
          <a:lstStyle/>
          <a:p>
            <a:pPr indent="-134937" lvl="0" marL="91440" rtl="0" algn="l">
              <a:lnSpc>
                <a:spcPct val="90000"/>
              </a:lnSpc>
              <a:spcBef>
                <a:spcPts val="0"/>
              </a:spcBef>
              <a:spcAft>
                <a:spcPts val="0"/>
              </a:spcAft>
              <a:buSzPct val="100000"/>
              <a:buChar char=" "/>
            </a:pPr>
            <a:r>
              <a:rPr lang="en-US" sz="2500"/>
              <a:t>Day-1 ::</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Introduction.</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Download and Installation - </a:t>
            </a:r>
            <a:r>
              <a:rPr b="1" i="1" lang="en-US">
                <a:solidFill>
                  <a:schemeClr val="dk1"/>
                </a:solidFill>
              </a:rPr>
              <a:t>https://powerbi.microsoft.com/en-us/downloads/</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Power BI Architecture.</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Power BI Desktop.</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What is a Visual?</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Sample Report Creation.</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Q&amp;A.</a:t>
            </a:r>
            <a:endParaRPr/>
          </a:p>
          <a:p>
            <a:pPr indent="-457200" lvl="0" marL="457200" rtl="0" algn="l">
              <a:lnSpc>
                <a:spcPct val="90000"/>
              </a:lnSpc>
              <a:spcBef>
                <a:spcPts val="1400"/>
              </a:spcBef>
              <a:spcAft>
                <a:spcPts val="0"/>
              </a:spcAft>
              <a:buSzPct val="100000"/>
              <a:buFont typeface="Calibri"/>
              <a:buAutoNum type="arabicPeriod"/>
            </a:pPr>
            <a:r>
              <a:rPr lang="en-US">
                <a:solidFill>
                  <a:schemeClr val="dk1"/>
                </a:solidFill>
              </a:rPr>
              <a:t>Resources:</a:t>
            </a:r>
            <a:endParaRPr/>
          </a:p>
          <a:p>
            <a:pPr indent="-457200" lvl="1" marL="749808" rtl="0" algn="l">
              <a:lnSpc>
                <a:spcPct val="90000"/>
              </a:lnSpc>
              <a:spcBef>
                <a:spcPts val="400"/>
              </a:spcBef>
              <a:spcAft>
                <a:spcPts val="0"/>
              </a:spcAft>
              <a:buSzPct val="100000"/>
              <a:buFont typeface="Calibri"/>
              <a:buAutoNum type="alphaLcParenR"/>
            </a:pPr>
            <a:r>
              <a:rPr lang="en-US">
                <a:solidFill>
                  <a:schemeClr val="dk1"/>
                </a:solidFill>
              </a:rPr>
              <a:t>Data File used to create sample report: </a:t>
            </a:r>
            <a:r>
              <a:rPr b="1" lang="en-US">
                <a:solidFill>
                  <a:schemeClr val="dk1"/>
                </a:solidFill>
              </a:rPr>
              <a:t>GarmentShoo.xlsx</a:t>
            </a:r>
            <a:endParaRPr/>
          </a:p>
          <a:p>
            <a:pPr indent="-457200" lvl="1" marL="749808" rtl="0" algn="l">
              <a:lnSpc>
                <a:spcPct val="90000"/>
              </a:lnSpc>
              <a:spcBef>
                <a:spcPts val="600"/>
              </a:spcBef>
              <a:spcAft>
                <a:spcPts val="0"/>
              </a:spcAft>
              <a:buSzPct val="100000"/>
              <a:buFont typeface="Calibri"/>
              <a:buAutoNum type="alphaLcParenR"/>
            </a:pPr>
            <a:r>
              <a:rPr lang="en-US">
                <a:solidFill>
                  <a:schemeClr val="dk1"/>
                </a:solidFill>
              </a:rPr>
              <a:t>Recorded Video Link:</a:t>
            </a:r>
            <a:endParaRPr/>
          </a:p>
          <a:p>
            <a:pPr indent="0" lvl="2" marL="475487" rtl="0" algn="l">
              <a:lnSpc>
                <a:spcPct val="90000"/>
              </a:lnSpc>
              <a:spcBef>
                <a:spcPts val="600"/>
              </a:spcBef>
              <a:spcAft>
                <a:spcPts val="0"/>
              </a:spcAft>
              <a:buSzPct val="100000"/>
              <a:buNone/>
            </a:pPr>
            <a:r>
              <a:rPr lang="en-US" sz="2000">
                <a:solidFill>
                  <a:schemeClr val="dk1"/>
                </a:solidFill>
              </a:rPr>
              <a:t>	</a:t>
            </a:r>
            <a:endParaRPr/>
          </a:p>
          <a:p>
            <a:pPr indent="0" lvl="0" marL="91440" rtl="0" algn="l">
              <a:lnSpc>
                <a:spcPct val="90000"/>
              </a:lnSpc>
              <a:spcBef>
                <a:spcPts val="1600"/>
              </a:spcBef>
              <a:spcAft>
                <a:spcPts val="0"/>
              </a:spcAft>
              <a:buSzPct val="100000"/>
              <a:buNone/>
            </a:pPr>
            <a:r>
              <a:t/>
            </a:r>
            <a:endParaRPr/>
          </a:p>
        </p:txBody>
      </p:sp>
      <p:pic>
        <p:nvPicPr>
          <p:cNvPr id="103" name="Google Shape;103;p1"/>
          <p:cNvPicPr preferRelativeResize="0"/>
          <p:nvPr/>
        </p:nvPicPr>
        <p:blipFill rotWithShape="1">
          <a:blip r:embed="rId3">
            <a:alphaModFix/>
          </a:blip>
          <a:srcRect b="0" l="0" r="0" t="0"/>
          <a:stretch/>
        </p:blipFill>
        <p:spPr>
          <a:xfrm>
            <a:off x="9439836" y="151335"/>
            <a:ext cx="2510117" cy="1038575"/>
          </a:xfrm>
          <a:prstGeom prst="rect">
            <a:avLst/>
          </a:prstGeom>
          <a:noFill/>
          <a:ln>
            <a:noFill/>
          </a:ln>
        </p:spPr>
      </p:pic>
      <p:sp>
        <p:nvSpPr>
          <p:cNvPr id="104" name="Google Shape;104;p1"/>
          <p:cNvSpPr txBox="1"/>
          <p:nvPr/>
        </p:nvSpPr>
        <p:spPr>
          <a:xfrm flipH="1">
            <a:off x="8857129" y="6355953"/>
            <a:ext cx="3460377"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200" u="none" cap="none" strike="noStrike">
                <a:solidFill>
                  <a:schemeClr val="lt1"/>
                </a:solidFill>
                <a:latin typeface="Calibri"/>
                <a:ea typeface="Calibri"/>
                <a:cs typeface="Calibri"/>
                <a:sym typeface="Calibri"/>
              </a:rPr>
              <a:t>https://www.waaradhi.com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201ae9a4a46_3_16"/>
          <p:cNvSpPr txBox="1"/>
          <p:nvPr/>
        </p:nvSpPr>
        <p:spPr>
          <a:xfrm>
            <a:off x="584925" y="620600"/>
            <a:ext cx="90393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500">
                <a:latin typeface="Calibri"/>
                <a:ea typeface="Calibri"/>
                <a:cs typeface="Calibri"/>
                <a:sym typeface="Calibri"/>
              </a:rPr>
              <a:t>Power BI Architecture</a:t>
            </a:r>
            <a:endParaRPr sz="2500">
              <a:latin typeface="Calibri"/>
              <a:ea typeface="Calibri"/>
              <a:cs typeface="Calibri"/>
              <a:sym typeface="Calibri"/>
            </a:endParaRPr>
          </a:p>
        </p:txBody>
      </p:sp>
      <p:sp>
        <p:nvSpPr>
          <p:cNvPr id="110" name="Google Shape;110;g201ae9a4a46_3_16"/>
          <p:cNvSpPr txBox="1"/>
          <p:nvPr/>
        </p:nvSpPr>
        <p:spPr>
          <a:xfrm>
            <a:off x="836025" y="1342500"/>
            <a:ext cx="9039300" cy="512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US" sz="1200">
                <a:solidFill>
                  <a:srgbClr val="374151"/>
                </a:solidFill>
                <a:highlight>
                  <a:srgbClr val="F7F7F8"/>
                </a:highlight>
                <a:latin typeface="Roboto"/>
                <a:ea typeface="Roboto"/>
                <a:cs typeface="Roboto"/>
                <a:sym typeface="Roboto"/>
              </a:rPr>
              <a:t>Power BI is a business analytics service that provides interactive visualizations and business intelligence capabilities with an interface simple enough for end-users to create their own reports and dashboards. The Power BI architecture consists of several components that work together to provide a comprehensive business intelligence solution.</a:t>
            </a:r>
            <a:endParaRPr sz="1200">
              <a:solidFill>
                <a:srgbClr val="374151"/>
              </a:solidFill>
              <a:highlight>
                <a:srgbClr val="F7F7F8"/>
              </a:highlight>
              <a:latin typeface="Roboto"/>
              <a:ea typeface="Roboto"/>
              <a:cs typeface="Roboto"/>
              <a:sym typeface="Roboto"/>
            </a:endParaRPr>
          </a:p>
          <a:p>
            <a:pPr indent="-304800" lvl="0" marL="457200" rtl="0" algn="l">
              <a:lnSpc>
                <a:spcPct val="115000"/>
              </a:lnSpc>
              <a:spcBef>
                <a:spcPts val="1500"/>
              </a:spcBef>
              <a:spcAft>
                <a:spcPts val="0"/>
              </a:spcAft>
              <a:buClr>
                <a:srgbClr val="374151"/>
              </a:buClr>
              <a:buSzPts val="1200"/>
              <a:buFont typeface="Roboto"/>
              <a:buAutoNum type="arabicPeriod"/>
            </a:pPr>
            <a:r>
              <a:rPr lang="en-US" sz="1200">
                <a:solidFill>
                  <a:srgbClr val="FF0000"/>
                </a:solidFill>
                <a:highlight>
                  <a:srgbClr val="F7F7F8"/>
                </a:highlight>
                <a:latin typeface="Roboto"/>
                <a:ea typeface="Roboto"/>
                <a:cs typeface="Roboto"/>
                <a:sym typeface="Roboto"/>
              </a:rPr>
              <a:t>Data Sources</a:t>
            </a:r>
            <a:r>
              <a:rPr lang="en-US" sz="1200">
                <a:solidFill>
                  <a:srgbClr val="374151"/>
                </a:solidFill>
                <a:highlight>
                  <a:srgbClr val="F7F7F8"/>
                </a:highlight>
                <a:latin typeface="Roboto"/>
                <a:ea typeface="Roboto"/>
                <a:cs typeface="Roboto"/>
                <a:sym typeface="Roboto"/>
              </a:rPr>
              <a:t>: Data sources are the first component of the Power BI architecture. Power BI can connect to a wide range of data sources such as Excel workbooks, cloud-based data sources like Azure SQL Database, SharePoint Lists, or on-premises data sources like SQL Server.</a:t>
            </a:r>
            <a:endParaRPr sz="1200">
              <a:solidFill>
                <a:srgbClr val="374151"/>
              </a:solidFill>
              <a:highlight>
                <a:srgbClr val="F7F7F8"/>
              </a:highlight>
              <a:latin typeface="Roboto"/>
              <a:ea typeface="Roboto"/>
              <a:cs typeface="Roboto"/>
              <a:sym typeface="Roboto"/>
            </a:endParaRPr>
          </a:p>
          <a:p>
            <a:pPr indent="-304800" lvl="0" marL="457200" rtl="0" algn="l">
              <a:lnSpc>
                <a:spcPct val="115000"/>
              </a:lnSpc>
              <a:spcBef>
                <a:spcPts val="0"/>
              </a:spcBef>
              <a:spcAft>
                <a:spcPts val="0"/>
              </a:spcAft>
              <a:buClr>
                <a:srgbClr val="374151"/>
              </a:buClr>
              <a:buSzPts val="1200"/>
              <a:buFont typeface="Roboto"/>
              <a:buAutoNum type="arabicPeriod"/>
            </a:pPr>
            <a:r>
              <a:rPr lang="en-US" sz="1200">
                <a:solidFill>
                  <a:srgbClr val="FF0000"/>
                </a:solidFill>
                <a:highlight>
                  <a:srgbClr val="F7F7F8"/>
                </a:highlight>
                <a:latin typeface="Roboto"/>
                <a:ea typeface="Roboto"/>
                <a:cs typeface="Roboto"/>
                <a:sym typeface="Roboto"/>
              </a:rPr>
              <a:t>Data Transformation</a:t>
            </a:r>
            <a:r>
              <a:rPr lang="en-US" sz="1200">
                <a:solidFill>
                  <a:srgbClr val="374151"/>
                </a:solidFill>
                <a:highlight>
                  <a:srgbClr val="F7F7F8"/>
                </a:highlight>
                <a:latin typeface="Roboto"/>
                <a:ea typeface="Roboto"/>
                <a:cs typeface="Roboto"/>
                <a:sym typeface="Roboto"/>
              </a:rPr>
              <a:t>: The second component of Power BI architecture is data transformation. Data transformation includes cleaning, shaping, and modeling the data to make it more suitable for analysis. Power Query is a powerful tool in Power BI that helps in transforming the data.</a:t>
            </a:r>
            <a:endParaRPr sz="1200">
              <a:solidFill>
                <a:srgbClr val="374151"/>
              </a:solidFill>
              <a:highlight>
                <a:srgbClr val="F7F7F8"/>
              </a:highlight>
              <a:latin typeface="Roboto"/>
              <a:ea typeface="Roboto"/>
              <a:cs typeface="Roboto"/>
              <a:sym typeface="Roboto"/>
            </a:endParaRPr>
          </a:p>
          <a:p>
            <a:pPr indent="-304800" lvl="0" marL="457200" rtl="0" algn="l">
              <a:lnSpc>
                <a:spcPct val="115000"/>
              </a:lnSpc>
              <a:spcBef>
                <a:spcPts val="0"/>
              </a:spcBef>
              <a:spcAft>
                <a:spcPts val="0"/>
              </a:spcAft>
              <a:buClr>
                <a:srgbClr val="374151"/>
              </a:buClr>
              <a:buSzPts val="1200"/>
              <a:buFont typeface="Roboto"/>
              <a:buAutoNum type="arabicPeriod"/>
            </a:pPr>
            <a:r>
              <a:rPr lang="en-US" sz="1200">
                <a:solidFill>
                  <a:srgbClr val="FF0000"/>
                </a:solidFill>
                <a:highlight>
                  <a:srgbClr val="F7F7F8"/>
                </a:highlight>
                <a:latin typeface="Roboto"/>
                <a:ea typeface="Roboto"/>
                <a:cs typeface="Roboto"/>
                <a:sym typeface="Roboto"/>
              </a:rPr>
              <a:t>Data Modeling</a:t>
            </a:r>
            <a:r>
              <a:rPr lang="en-US" sz="1200">
                <a:solidFill>
                  <a:srgbClr val="374151"/>
                </a:solidFill>
                <a:highlight>
                  <a:srgbClr val="F7F7F8"/>
                </a:highlight>
                <a:latin typeface="Roboto"/>
                <a:ea typeface="Roboto"/>
                <a:cs typeface="Roboto"/>
                <a:sym typeface="Roboto"/>
              </a:rPr>
              <a:t>: The third component of Power BI architecture is data modeling. In this step, relationships between tables are defined, and hierarchies and calculated measures are created. This is done using the Power Pivot feature, which is an in-memory data modeling engine.</a:t>
            </a:r>
            <a:endParaRPr sz="1200">
              <a:solidFill>
                <a:srgbClr val="374151"/>
              </a:solidFill>
              <a:highlight>
                <a:srgbClr val="F7F7F8"/>
              </a:highlight>
              <a:latin typeface="Roboto"/>
              <a:ea typeface="Roboto"/>
              <a:cs typeface="Roboto"/>
              <a:sym typeface="Roboto"/>
            </a:endParaRPr>
          </a:p>
          <a:p>
            <a:pPr indent="-304800" lvl="0" marL="457200" rtl="0" algn="l">
              <a:lnSpc>
                <a:spcPct val="115000"/>
              </a:lnSpc>
              <a:spcBef>
                <a:spcPts val="0"/>
              </a:spcBef>
              <a:spcAft>
                <a:spcPts val="0"/>
              </a:spcAft>
              <a:buClr>
                <a:srgbClr val="374151"/>
              </a:buClr>
              <a:buSzPts val="1200"/>
              <a:buFont typeface="Roboto"/>
              <a:buAutoNum type="arabicPeriod"/>
            </a:pPr>
            <a:r>
              <a:rPr lang="en-US" sz="1200">
                <a:solidFill>
                  <a:srgbClr val="FF0000"/>
                </a:solidFill>
                <a:highlight>
                  <a:srgbClr val="F7F7F8"/>
                </a:highlight>
                <a:latin typeface="Roboto"/>
                <a:ea typeface="Roboto"/>
                <a:cs typeface="Roboto"/>
                <a:sym typeface="Roboto"/>
              </a:rPr>
              <a:t>Report Creation:</a:t>
            </a:r>
            <a:r>
              <a:rPr lang="en-US" sz="1200">
                <a:solidFill>
                  <a:srgbClr val="374151"/>
                </a:solidFill>
                <a:highlight>
                  <a:srgbClr val="F7F7F8"/>
                </a:highlight>
                <a:latin typeface="Roboto"/>
                <a:ea typeface="Roboto"/>
                <a:cs typeface="Roboto"/>
                <a:sym typeface="Roboto"/>
              </a:rPr>
              <a:t> The fourth component of Power BI architecture is report creation. Reports are created using the Power BI Desktop application, which provides a drag-and-drop interface to create visualizations and reports.</a:t>
            </a:r>
            <a:endParaRPr sz="1200">
              <a:solidFill>
                <a:srgbClr val="374151"/>
              </a:solidFill>
              <a:highlight>
                <a:srgbClr val="F7F7F8"/>
              </a:highlight>
              <a:latin typeface="Roboto"/>
              <a:ea typeface="Roboto"/>
              <a:cs typeface="Roboto"/>
              <a:sym typeface="Roboto"/>
            </a:endParaRPr>
          </a:p>
          <a:p>
            <a:pPr indent="-304800" lvl="0" marL="457200" rtl="0" algn="l">
              <a:lnSpc>
                <a:spcPct val="115000"/>
              </a:lnSpc>
              <a:spcBef>
                <a:spcPts val="0"/>
              </a:spcBef>
              <a:spcAft>
                <a:spcPts val="0"/>
              </a:spcAft>
              <a:buClr>
                <a:srgbClr val="374151"/>
              </a:buClr>
              <a:buSzPts val="1200"/>
              <a:buFont typeface="Roboto"/>
              <a:buAutoNum type="arabicPeriod"/>
            </a:pPr>
            <a:r>
              <a:rPr lang="en-US" sz="1200">
                <a:solidFill>
                  <a:srgbClr val="FF0000"/>
                </a:solidFill>
                <a:highlight>
                  <a:srgbClr val="F7F7F8"/>
                </a:highlight>
                <a:latin typeface="Roboto"/>
                <a:ea typeface="Roboto"/>
                <a:cs typeface="Roboto"/>
                <a:sym typeface="Roboto"/>
              </a:rPr>
              <a:t>Data Publishing</a:t>
            </a:r>
            <a:r>
              <a:rPr lang="en-US" sz="1200">
                <a:solidFill>
                  <a:srgbClr val="374151"/>
                </a:solidFill>
                <a:highlight>
                  <a:srgbClr val="F7F7F8"/>
                </a:highlight>
                <a:latin typeface="Roboto"/>
                <a:ea typeface="Roboto"/>
                <a:cs typeface="Roboto"/>
                <a:sym typeface="Roboto"/>
              </a:rPr>
              <a:t>: Once reports are created, they need to be published to the Power BI service to make them available to end-users. The Power BI service is a cloud-based service that provides features like data refresh, sharing, and collaboration.</a:t>
            </a:r>
            <a:endParaRPr sz="1200">
              <a:solidFill>
                <a:srgbClr val="374151"/>
              </a:solidFill>
              <a:highlight>
                <a:srgbClr val="F7F7F8"/>
              </a:highlight>
              <a:latin typeface="Roboto"/>
              <a:ea typeface="Roboto"/>
              <a:cs typeface="Roboto"/>
              <a:sym typeface="Roboto"/>
            </a:endParaRPr>
          </a:p>
          <a:p>
            <a:pPr indent="-304800" lvl="0" marL="457200" rtl="0" algn="l">
              <a:lnSpc>
                <a:spcPct val="115000"/>
              </a:lnSpc>
              <a:spcBef>
                <a:spcPts val="0"/>
              </a:spcBef>
              <a:spcAft>
                <a:spcPts val="0"/>
              </a:spcAft>
              <a:buClr>
                <a:srgbClr val="374151"/>
              </a:buClr>
              <a:buSzPts val="1200"/>
              <a:buFont typeface="Roboto"/>
              <a:buAutoNum type="arabicPeriod"/>
            </a:pPr>
            <a:r>
              <a:rPr lang="en-US" sz="1200">
                <a:solidFill>
                  <a:srgbClr val="FF0000"/>
                </a:solidFill>
                <a:highlight>
                  <a:srgbClr val="F7F7F8"/>
                </a:highlight>
                <a:latin typeface="Roboto"/>
                <a:ea typeface="Roboto"/>
                <a:cs typeface="Roboto"/>
                <a:sym typeface="Roboto"/>
              </a:rPr>
              <a:t>Data Consumption</a:t>
            </a:r>
            <a:r>
              <a:rPr lang="en-US" sz="1200">
                <a:solidFill>
                  <a:srgbClr val="374151"/>
                </a:solidFill>
                <a:highlight>
                  <a:srgbClr val="F7F7F8"/>
                </a:highlight>
                <a:latin typeface="Roboto"/>
                <a:ea typeface="Roboto"/>
                <a:cs typeface="Roboto"/>
                <a:sym typeface="Roboto"/>
              </a:rPr>
              <a:t>: The final component of Power BI architecture is data consumption. End-users can consume the reports and visualizations created by Power BI using a web browser, mobile apps, or embedded in other applications.</a:t>
            </a:r>
            <a:endParaRPr sz="1200">
              <a:solidFill>
                <a:srgbClr val="374151"/>
              </a:solidFill>
              <a:highlight>
                <a:srgbClr val="F7F7F8"/>
              </a:highlight>
              <a:latin typeface="Roboto"/>
              <a:ea typeface="Roboto"/>
              <a:cs typeface="Roboto"/>
              <a:sym typeface="Roboto"/>
            </a:endParaRPr>
          </a:p>
          <a:p>
            <a:pPr indent="0" lvl="0" marL="0" rtl="0" algn="l">
              <a:lnSpc>
                <a:spcPct val="115000"/>
              </a:lnSpc>
              <a:spcBef>
                <a:spcPts val="1500"/>
              </a:spcBef>
              <a:spcAft>
                <a:spcPts val="0"/>
              </a:spcAft>
              <a:buClr>
                <a:schemeClr val="dk1"/>
              </a:buClr>
              <a:buSzPts val="1100"/>
              <a:buFont typeface="Arial"/>
              <a:buNone/>
            </a:pPr>
            <a:r>
              <a:rPr lang="en-US" sz="1200">
                <a:solidFill>
                  <a:srgbClr val="374151"/>
                </a:solidFill>
                <a:highlight>
                  <a:srgbClr val="F7F7F8"/>
                </a:highlight>
                <a:latin typeface="Roboto"/>
                <a:ea typeface="Roboto"/>
                <a:cs typeface="Roboto"/>
                <a:sym typeface="Roboto"/>
              </a:rPr>
              <a:t>Overall, the Power BI architecture provides a comprehensive business intelligence solution by connecting to a wide range of data sources, transforming and modeling the data, and providing powerful tools to create and consume reports and visualizations.</a:t>
            </a:r>
            <a:endParaRPr sz="1200">
              <a:solidFill>
                <a:srgbClr val="374151"/>
              </a:solidFill>
              <a:highlight>
                <a:srgbClr val="F7F7F8"/>
              </a:highlight>
              <a:latin typeface="Roboto"/>
              <a:ea typeface="Roboto"/>
              <a:cs typeface="Roboto"/>
              <a:sym typeface="Roboto"/>
            </a:endParaRPr>
          </a:p>
          <a:p>
            <a:pPr indent="0" lvl="0" marL="0" rtl="0" algn="l">
              <a:spcBef>
                <a:spcPts val="0"/>
              </a:spcBef>
              <a:spcAft>
                <a:spcPts val="0"/>
              </a:spcAft>
              <a:buNone/>
            </a:pPr>
            <a:r>
              <a:t/>
            </a:r>
            <a:endParaRPr sz="2000">
              <a:solidFill>
                <a:srgbClr val="3F3F3F"/>
              </a:solidFill>
              <a:highlight>
                <a:srgbClr val="F7F7F8"/>
              </a:highlight>
              <a:latin typeface="Roboto"/>
              <a:ea typeface="Roboto"/>
              <a:cs typeface="Roboto"/>
              <a:sym typeface="Roboto"/>
            </a:endParaRPr>
          </a:p>
        </p:txBody>
      </p:sp>
      <p:pic>
        <p:nvPicPr>
          <p:cNvPr id="111" name="Google Shape;111;g201ae9a4a46_3_16"/>
          <p:cNvPicPr preferRelativeResize="0"/>
          <p:nvPr/>
        </p:nvPicPr>
        <p:blipFill rotWithShape="1">
          <a:blip r:embed="rId3">
            <a:alphaModFix/>
          </a:blip>
          <a:srcRect b="0" l="0" r="0" t="0"/>
          <a:stretch/>
        </p:blipFill>
        <p:spPr>
          <a:xfrm>
            <a:off x="9439836" y="151335"/>
            <a:ext cx="2510117" cy="1038575"/>
          </a:xfrm>
          <a:prstGeom prst="rect">
            <a:avLst/>
          </a:prstGeom>
          <a:noFill/>
          <a:ln>
            <a:noFill/>
          </a:ln>
        </p:spPr>
      </p:pic>
      <p:sp>
        <p:nvSpPr>
          <p:cNvPr id="112" name="Google Shape;112;g201ae9a4a46_3_16"/>
          <p:cNvSpPr txBox="1"/>
          <p:nvPr/>
        </p:nvSpPr>
        <p:spPr>
          <a:xfrm flipH="1">
            <a:off x="8857006" y="6355953"/>
            <a:ext cx="3460500" cy="430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200" u="none" cap="none" strike="noStrike">
                <a:solidFill>
                  <a:schemeClr val="lt1"/>
                </a:solidFill>
                <a:latin typeface="Calibri"/>
                <a:ea typeface="Calibri"/>
                <a:cs typeface="Calibri"/>
                <a:sym typeface="Calibri"/>
              </a:rPr>
              <a:t>https://www.waaradhi.com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201ae9a4a46_3_0"/>
          <p:cNvSpPr txBox="1"/>
          <p:nvPr/>
        </p:nvSpPr>
        <p:spPr>
          <a:xfrm>
            <a:off x="584925" y="620600"/>
            <a:ext cx="90393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500">
                <a:latin typeface="Calibri"/>
                <a:ea typeface="Calibri"/>
                <a:cs typeface="Calibri"/>
                <a:sym typeface="Calibri"/>
              </a:rPr>
              <a:t>What is a Visual in Power BI:</a:t>
            </a:r>
            <a:endParaRPr sz="2500">
              <a:latin typeface="Calibri"/>
              <a:ea typeface="Calibri"/>
              <a:cs typeface="Calibri"/>
              <a:sym typeface="Calibri"/>
            </a:endParaRPr>
          </a:p>
        </p:txBody>
      </p:sp>
      <p:sp>
        <p:nvSpPr>
          <p:cNvPr id="118" name="Google Shape;118;g201ae9a4a46_3_0"/>
          <p:cNvSpPr txBox="1"/>
          <p:nvPr/>
        </p:nvSpPr>
        <p:spPr>
          <a:xfrm>
            <a:off x="836025" y="1342500"/>
            <a:ext cx="9039300" cy="4802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000">
                <a:solidFill>
                  <a:srgbClr val="3F3F3F"/>
                </a:solidFill>
                <a:highlight>
                  <a:srgbClr val="F7F7F8"/>
                </a:highlight>
                <a:latin typeface="Roboto"/>
                <a:ea typeface="Roboto"/>
                <a:cs typeface="Roboto"/>
                <a:sym typeface="Roboto"/>
              </a:rPr>
              <a:t>In Power BI, a visual is a graphical representation of data, such as a chart, graph, map, or table, that is used to visualize and analyze data. Visuals are created by adding fields from data tables to the visualization canvas, and then choosing a visual type from a wide variety of pre-built visualizations or custom visuals available in the Power BI marketplace.</a:t>
            </a:r>
            <a:endParaRPr sz="2000">
              <a:solidFill>
                <a:srgbClr val="3F3F3F"/>
              </a:solidFill>
              <a:highlight>
                <a:srgbClr val="F7F7F8"/>
              </a:highlight>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sz="2000">
              <a:solidFill>
                <a:srgbClr val="3F3F3F"/>
              </a:solidFill>
              <a:highlight>
                <a:srgbClr val="F7F7F8"/>
              </a:highlight>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US" sz="2000">
                <a:solidFill>
                  <a:srgbClr val="3F3F3F"/>
                </a:solidFill>
                <a:highlight>
                  <a:srgbClr val="F7F7F8"/>
                </a:highlight>
                <a:latin typeface="Roboto"/>
                <a:ea typeface="Roboto"/>
                <a:cs typeface="Roboto"/>
                <a:sym typeface="Roboto"/>
              </a:rPr>
              <a:t>Visuals can be customized with different colors, fonts, labels, and other formatting options to make the data easier to understand and communicate. They can also be interactive, allowing users to explore and filter data by clicking on specific data points or categories.</a:t>
            </a:r>
            <a:endParaRPr sz="2000">
              <a:solidFill>
                <a:srgbClr val="3F3F3F"/>
              </a:solidFill>
              <a:highlight>
                <a:srgbClr val="F7F7F8"/>
              </a:highlight>
              <a:latin typeface="Roboto"/>
              <a:ea typeface="Roboto"/>
              <a:cs typeface="Roboto"/>
              <a:sym typeface="Roboto"/>
            </a:endParaRPr>
          </a:p>
          <a:p>
            <a:pPr indent="0" lvl="0" marL="0" rtl="0" algn="l">
              <a:spcBef>
                <a:spcPts val="0"/>
              </a:spcBef>
              <a:spcAft>
                <a:spcPts val="0"/>
              </a:spcAft>
              <a:buNone/>
            </a:pPr>
            <a:r>
              <a:t/>
            </a:r>
            <a:endParaRPr sz="2000">
              <a:solidFill>
                <a:srgbClr val="3F3F3F"/>
              </a:solidFill>
              <a:highlight>
                <a:srgbClr val="F7F7F8"/>
              </a:highlight>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US" sz="2000">
                <a:solidFill>
                  <a:srgbClr val="3F3F3F"/>
                </a:solidFill>
                <a:highlight>
                  <a:srgbClr val="F7F7F8"/>
                </a:highlight>
                <a:latin typeface="Roboto"/>
                <a:ea typeface="Roboto"/>
                <a:cs typeface="Roboto"/>
                <a:sym typeface="Roboto"/>
              </a:rPr>
              <a:t>Overall, visuals are a key component of Power BI that helps users gain insights from their data quickly and easily.</a:t>
            </a:r>
            <a:endParaRPr sz="2000">
              <a:solidFill>
                <a:srgbClr val="3F3F3F"/>
              </a:solidFill>
              <a:highlight>
                <a:srgbClr val="F7F7F8"/>
              </a:highlight>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sz="2000">
              <a:solidFill>
                <a:srgbClr val="3F3F3F"/>
              </a:solidFill>
              <a:highlight>
                <a:srgbClr val="F7F7F8"/>
              </a:highlight>
              <a:latin typeface="Roboto"/>
              <a:ea typeface="Roboto"/>
              <a:cs typeface="Roboto"/>
              <a:sym typeface="Roboto"/>
            </a:endParaRPr>
          </a:p>
          <a:p>
            <a:pPr indent="0" lvl="0" marL="0" rtl="0" algn="l">
              <a:spcBef>
                <a:spcPts val="0"/>
              </a:spcBef>
              <a:spcAft>
                <a:spcPts val="0"/>
              </a:spcAft>
              <a:buNone/>
            </a:pPr>
            <a:r>
              <a:t/>
            </a:r>
            <a:endParaRPr sz="2000">
              <a:solidFill>
                <a:srgbClr val="3F3F3F"/>
              </a:solidFill>
              <a:highlight>
                <a:srgbClr val="F7F7F8"/>
              </a:highlight>
              <a:latin typeface="Roboto"/>
              <a:ea typeface="Roboto"/>
              <a:cs typeface="Roboto"/>
              <a:sym typeface="Roboto"/>
            </a:endParaRPr>
          </a:p>
        </p:txBody>
      </p:sp>
      <p:pic>
        <p:nvPicPr>
          <p:cNvPr id="119" name="Google Shape;119;g201ae9a4a46_3_0"/>
          <p:cNvPicPr preferRelativeResize="0"/>
          <p:nvPr/>
        </p:nvPicPr>
        <p:blipFill rotWithShape="1">
          <a:blip r:embed="rId3">
            <a:alphaModFix/>
          </a:blip>
          <a:srcRect b="0" l="0" r="0" t="0"/>
          <a:stretch/>
        </p:blipFill>
        <p:spPr>
          <a:xfrm>
            <a:off x="9439836" y="151335"/>
            <a:ext cx="2510117" cy="1038575"/>
          </a:xfrm>
          <a:prstGeom prst="rect">
            <a:avLst/>
          </a:prstGeom>
          <a:noFill/>
          <a:ln>
            <a:noFill/>
          </a:ln>
        </p:spPr>
      </p:pic>
      <p:sp>
        <p:nvSpPr>
          <p:cNvPr id="120" name="Google Shape;120;g201ae9a4a46_3_0"/>
          <p:cNvSpPr txBox="1"/>
          <p:nvPr/>
        </p:nvSpPr>
        <p:spPr>
          <a:xfrm flipH="1">
            <a:off x="8857006" y="6355953"/>
            <a:ext cx="3460500" cy="430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200" u="none" cap="none" strike="noStrike">
                <a:solidFill>
                  <a:schemeClr val="lt1"/>
                </a:solidFill>
                <a:latin typeface="Calibri"/>
                <a:ea typeface="Calibri"/>
                <a:cs typeface="Calibri"/>
                <a:sym typeface="Calibri"/>
              </a:rPr>
              <a:t>https://www.waaradhi.com</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ct">
  <a:themeElements>
    <a:clrScheme name="Blue Green">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2023-03-15T08:56:56Z</dcterms:created>
  <dc:creator>Pavani Lakshmi</dc:creator>
</cp:coreProperties>
</file>